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89DE-292B-4A9F-BE33-44FE22ABADE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D55E-C330-46DD-86EA-C76F3BCAB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89DE-292B-4A9F-BE33-44FE22ABADE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D55E-C330-46DD-86EA-C76F3BCAB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89DE-292B-4A9F-BE33-44FE22ABADE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D55E-C330-46DD-86EA-C76F3BCAB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89DE-292B-4A9F-BE33-44FE22ABADE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D55E-C330-46DD-86EA-C76F3BCAB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89DE-292B-4A9F-BE33-44FE22ABADE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D55E-C330-46DD-86EA-C76F3BCAB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89DE-292B-4A9F-BE33-44FE22ABADE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D55E-C330-46DD-86EA-C76F3BCAB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89DE-292B-4A9F-BE33-44FE22ABADE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D55E-C330-46DD-86EA-C76F3BCAB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89DE-292B-4A9F-BE33-44FE22ABADE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D55E-C330-46DD-86EA-C76F3BCAB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89DE-292B-4A9F-BE33-44FE22ABADE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D55E-C330-46DD-86EA-C76F3BCAB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89DE-292B-4A9F-BE33-44FE22ABADE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D55E-C330-46DD-86EA-C76F3BCAB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89DE-292B-4A9F-BE33-44FE22ABADE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50D55E-C330-46DD-86EA-C76F3BCAB7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FB89DE-292B-4A9F-BE33-44FE22ABADE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50D55E-C330-46DD-86EA-C76F3BCAB79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ЭВМ\Desktop\Света\для дс\пдд\картинки\img14.jpg"/>
          <p:cNvPicPr>
            <a:picLocks noChangeAspect="1" noChangeArrowheads="1"/>
          </p:cNvPicPr>
          <p:nvPr/>
        </p:nvPicPr>
        <p:blipFill>
          <a:blip r:embed="rId2" cstate="print"/>
          <a:srcRect l="22162" t="4725" r="22761" b="34250"/>
          <a:stretch>
            <a:fillRect/>
          </a:stretch>
        </p:blipFill>
        <p:spPr bwMode="auto">
          <a:xfrm>
            <a:off x="1662389" y="1628800"/>
            <a:ext cx="5459183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08912" cy="144016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Cambria" pitchFamily="18" charset="0"/>
              </a:rPr>
              <a:t>Мастер – класс «Игровые технологии в обучении детей дошкольного возраста правилам дорожного движения»</a:t>
            </a:r>
            <a:endParaRPr lang="ru-RU" sz="3200" b="1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949280"/>
            <a:ext cx="8352928" cy="648072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rgbClr val="002060"/>
                </a:solidFill>
                <a:latin typeface="Cambria" pitchFamily="18" charset="0"/>
              </a:rPr>
              <a:t>Подготовил воспитатель  </a:t>
            </a:r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Москалева С.С.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1362456"/>
          </a:xfrm>
        </p:spPr>
        <p:txBody>
          <a:bodyPr/>
          <a:lstStyle/>
          <a:p>
            <a:pPr algn="ctr"/>
            <a:r>
              <a:rPr lang="ru-RU" sz="4800" i="1" dirty="0" smtClean="0">
                <a:solidFill>
                  <a:schemeClr val="tx1"/>
                </a:solidFill>
                <a:effectLst/>
                <a:latin typeface="Cambria" pitchFamily="18" charset="0"/>
              </a:rPr>
              <a:t>Остановка «Творческая».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effectLst/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8424936" cy="15097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Существует много пословиц и поговорок, но также и рассказов, стихов, загадок про правила дорожного движения. </a:t>
            </a:r>
            <a:r>
              <a:rPr lang="ru-RU" dirty="0" smtClean="0"/>
              <a:t>Также, </a:t>
            </a:r>
            <a:r>
              <a:rPr lang="ru-RU" dirty="0" smtClean="0"/>
              <a:t>можно и самим придумать ситуацию или рассказ, в ходе которого у детей будут формироваться и закрепляться знания о правилах дорожного движения. </a:t>
            </a:r>
          </a:p>
          <a:p>
            <a:endParaRPr lang="ru-RU" dirty="0"/>
          </a:p>
        </p:txBody>
      </p:sp>
      <p:pic>
        <p:nvPicPr>
          <p:cNvPr id="1026" name="Picture 2" descr="C:\Users\ЭВМ\Desktop\Света\для дс\пдд\картинки\ПД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36912"/>
            <a:ext cx="5220072" cy="3915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2928" cy="864096"/>
          </a:xfrm>
        </p:spPr>
        <p:txBody>
          <a:bodyPr/>
          <a:lstStyle/>
          <a:p>
            <a:pPr algn="ctr"/>
            <a:r>
              <a:rPr lang="ru-RU" sz="4400" i="1" dirty="0" smtClean="0">
                <a:solidFill>
                  <a:schemeClr val="tx1"/>
                </a:solidFill>
                <a:effectLst/>
                <a:latin typeface="Cambria" pitchFamily="18" charset="0"/>
              </a:rPr>
              <a:t>Остановка «Мастерская</a:t>
            </a:r>
            <a:r>
              <a:rPr lang="ru-RU" sz="4400" i="1" dirty="0" smtClean="0">
                <a:solidFill>
                  <a:schemeClr val="tx1"/>
                </a:solidFill>
                <a:effectLst/>
                <a:latin typeface="Cambria" pitchFamily="18" charset="0"/>
              </a:rPr>
              <a:t>».</a:t>
            </a:r>
            <a:endParaRPr lang="ru-RU" sz="4400" i="1" dirty="0"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8290120" cy="25202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Дети очень любят заниматься творческой деятельностью, что-то мастерить. И в ходе такой работы с детьми также можно их познакомить с правилами дорожного движения или закрепить уже имеющиеся.</a:t>
            </a:r>
          </a:p>
          <a:p>
            <a:r>
              <a:rPr lang="ru-RU" sz="1800" dirty="0" smtClean="0"/>
              <a:t>Для </a:t>
            </a:r>
            <a:r>
              <a:rPr lang="ru-RU" sz="1800" dirty="0" smtClean="0"/>
              <a:t>того, чтобы ребёнок не просто так катал машинку, где попало, давя на неё, врезаясь и бросая, при этом ломая её можно изготовит макет проезжей части, перекрестка, детской площадки и так далее, изучая и закрепляя ПДД и воспитывая культуру игры, которая страдает у большинства детей, пришедших в детский сад.</a:t>
            </a:r>
          </a:p>
          <a:p>
            <a:endParaRPr lang="ru-RU" sz="1800" dirty="0"/>
          </a:p>
        </p:txBody>
      </p:sp>
      <p:pic>
        <p:nvPicPr>
          <p:cNvPr id="2050" name="Picture 2" descr="C:\Users\ЭВМ\Desktop\Света\для дс\пдд\фото правила дд в детском саду\IMG_20161014_10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4680520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ЭВМ\Desktop\Света\для дс\пдд\фото правила дд в детском саду\IMG_20161014_101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56992"/>
            <a:ext cx="4320480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0768"/>
            <a:ext cx="8964488" cy="1362456"/>
          </a:xfrm>
        </p:spPr>
        <p:txBody>
          <a:bodyPr/>
          <a:lstStyle/>
          <a:p>
            <a:pPr algn="ctr"/>
            <a:r>
              <a:rPr lang="ru-RU" sz="4400" i="1" dirty="0" smtClean="0">
                <a:solidFill>
                  <a:schemeClr val="tx1"/>
                </a:solidFill>
                <a:effectLst/>
                <a:latin typeface="Cambria" pitchFamily="18" charset="0"/>
              </a:rPr>
              <a:t>Дорога не терпит шалости - наказывает без </a:t>
            </a:r>
            <a:r>
              <a:rPr lang="ru-RU" sz="4400" i="1" dirty="0" smtClean="0">
                <a:solidFill>
                  <a:schemeClr val="tx1"/>
                </a:solidFill>
                <a:effectLst/>
                <a:latin typeface="Cambria" pitchFamily="18" charset="0"/>
              </a:rPr>
              <a:t>жалости!</a:t>
            </a:r>
            <a:endParaRPr lang="ru-RU" sz="4400" i="1" dirty="0"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933056"/>
            <a:ext cx="7772400" cy="150971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Cambria" pitchFamily="18" charset="0"/>
              </a:rPr>
              <a:t>Спасибо за внимание!</a:t>
            </a:r>
            <a:endParaRPr lang="ru-RU" sz="6000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1944216"/>
          </a:xfrm>
        </p:spPr>
        <p:txBody>
          <a:bodyPr/>
          <a:lstStyle/>
          <a:p>
            <a:pPr algn="ctr"/>
            <a:r>
              <a:rPr lang="ru-RU" sz="3200" i="1" dirty="0" smtClean="0">
                <a:solidFill>
                  <a:schemeClr val="tx1"/>
                </a:solidFill>
                <a:latin typeface="Cambria" pitchFamily="18" charset="0"/>
              </a:rPr>
              <a:t>Можно ли изменить ситуацию? Возможно. Если начать воспитывать дорожную азбуку с самого детства.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085184"/>
            <a:ext cx="8568952" cy="1584176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В детстве человек получает основную базу знаний. Помочь ребенку войти в этот мир с максимальными приобретениями и минимальным риском  наша обязанность  - взрослых.</a:t>
            </a:r>
          </a:p>
          <a:p>
            <a:endParaRPr lang="ru-RU" b="1" dirty="0"/>
          </a:p>
        </p:txBody>
      </p:sp>
      <p:pic>
        <p:nvPicPr>
          <p:cNvPr id="2050" name="Picture 2" descr="C:\Users\ЭВМ\Desktop\Света\для дс\пдд\фото правила дд в детском саду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432048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ЭВМ\Desktop\Света\для дс\пдд\фото правила дд в детском саду\IMG_20161013_135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36912"/>
            <a:ext cx="4272476" cy="2563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ЭВМ\Desktop\Света\для дс\пдд\картинки\ПД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132856"/>
            <a:ext cx="3528392" cy="3358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76672"/>
            <a:ext cx="7772400" cy="2232248"/>
          </a:xfrm>
        </p:spPr>
        <p:txBody>
          <a:bodyPr/>
          <a:lstStyle/>
          <a:p>
            <a:r>
              <a:rPr lang="ru-RU" sz="2000" i="1" dirty="0" smtClean="0">
                <a:solidFill>
                  <a:schemeClr val="tx1"/>
                </a:solidFill>
                <a:effectLst/>
                <a:latin typeface="Cambria" pitchFamily="18" charset="0"/>
              </a:rPr>
              <a:t>У детей младшего дошкольного возраста нет страха, отсутствует защитная психологическая реакция на дорожную обстановку, которая свойственна взрослым. Их постоянная жажда знаний, желание открывать что-то новое часто ставит ребёнка перед реальными опасностями, в частности на улицах, и дороге.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5445224"/>
            <a:ext cx="8434136" cy="1152128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Поэтому уже с раннего возраста у детей необходимо воспитывать сознательное отношение к ПДД, которые должны стать нормой поведения каждого культурного человека.</a:t>
            </a:r>
          </a:p>
          <a:p>
            <a:endParaRPr lang="ru-RU" dirty="0"/>
          </a:p>
        </p:txBody>
      </p:sp>
      <p:pic>
        <p:nvPicPr>
          <p:cNvPr id="4099" name="Picture 3" descr="C:\Users\ЭВМ\Desktop\Света\для дс\пдд\картинки\pravila_dorozhnogo_dvizhenija_dlja_detey2008_19818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492896"/>
            <a:ext cx="2864346" cy="2864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2520280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/>
            </a:r>
            <a:br>
              <a:rPr lang="ru-RU" sz="2400" i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</a:br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/>
            </a:r>
            <a:br>
              <a:rPr lang="ru-RU" sz="2400" i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</a:b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229200"/>
            <a:ext cx="8496944" cy="10801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b="1" i="1" dirty="0" smtClean="0"/>
              <a:t>Большую часть времени ребенок проводит в детском саду, поэтому многие беседы, совместная деятельность, занятия, развлечения с тематикой дорожного движения являются неотъемлемой частью по формированию у детей основных правил дорожного движения.</a:t>
            </a:r>
          </a:p>
          <a:p>
            <a:endParaRPr lang="ru-RU" sz="1600" dirty="0"/>
          </a:p>
        </p:txBody>
      </p:sp>
      <p:pic>
        <p:nvPicPr>
          <p:cNvPr id="3076" name="Picture 4" descr="C:\Users\ЭВМ\Desktop\Света\для дс\пдд\фото правила дд в детском саду\P80511-163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533378" cy="26476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Users\ЭВМ\Desktop\Света\для дс\пдд\фото правила дд в детском саду\P80511-163256.jpg"/>
          <p:cNvPicPr>
            <a:picLocks noChangeAspect="1" noChangeArrowheads="1"/>
          </p:cNvPicPr>
          <p:nvPr/>
        </p:nvPicPr>
        <p:blipFill>
          <a:blip r:embed="rId3" cstate="print"/>
          <a:srcRect l="18643" t="11461" b="4490"/>
          <a:stretch>
            <a:fillRect/>
          </a:stretch>
        </p:blipFill>
        <p:spPr bwMode="auto">
          <a:xfrm>
            <a:off x="4932040" y="332656"/>
            <a:ext cx="3899398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ЭВМ\Desktop\Света\для дс\пдд\фото правила дд в детском саду\P80511-163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348880"/>
            <a:ext cx="3725044" cy="27965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ЭВМ\Desktop\Света\для дс\пдд\фото играем и учим пдд\IMG_20160607_085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365104"/>
            <a:ext cx="3695733" cy="2217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80928"/>
            <a:ext cx="7772400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ЭВМ\Desktop\Света\для дс\пдд\фото правила дд в детском саду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960440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ЭВМ\Desktop\Света\для дс\пдд\фото правила дд в детском саду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21088"/>
            <a:ext cx="3960440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ЭВМ\Desktop\Света\для дс\пдд\фото правила дд в детском саду\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60648"/>
            <a:ext cx="4079776" cy="2577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ЭВМ\Desktop\Света\для дс\пдд\фото правила дд в детском саду\IMG_20161014_1015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420888"/>
            <a:ext cx="4080454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ЭВМ\Desktop\Света\для дс\пдд\фото правила дд в детском саду\P80511-163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2736"/>
            <a:ext cx="5467712" cy="4104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8362128" cy="1080120"/>
          </a:xfrm>
        </p:spPr>
        <p:txBody>
          <a:bodyPr/>
          <a:lstStyle/>
          <a:p>
            <a:pPr algn="ctr"/>
            <a:r>
              <a:rPr lang="ru-RU" sz="3600" i="1" dirty="0" smtClean="0">
                <a:solidFill>
                  <a:schemeClr val="tx1"/>
                </a:solidFill>
                <a:effectLst/>
                <a:latin typeface="Cambria" pitchFamily="18" charset="0"/>
              </a:rPr>
              <a:t>Остановка </a:t>
            </a:r>
            <a:br>
              <a:rPr lang="ru-RU" sz="3600" i="1" dirty="0" smtClean="0"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lang="ru-RU" sz="3600" i="1" dirty="0" smtClean="0">
                <a:solidFill>
                  <a:schemeClr val="tx1"/>
                </a:solidFill>
                <a:effectLst/>
                <a:latin typeface="Cambria" pitchFamily="18" charset="0"/>
              </a:rPr>
              <a:t>« Сюжетно – ролевая игра</a:t>
            </a:r>
            <a:r>
              <a:rPr lang="ru-RU" sz="3600" i="1" dirty="0" smtClean="0">
                <a:solidFill>
                  <a:schemeClr val="tx1"/>
                </a:solidFill>
                <a:effectLst/>
                <a:latin typeface="Cambria" pitchFamily="18" charset="0"/>
              </a:rPr>
              <a:t>».</a:t>
            </a:r>
            <a:endParaRPr lang="ru-RU" sz="3600" i="1" dirty="0"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4941168"/>
            <a:ext cx="8218112" cy="1584176"/>
          </a:xfrm>
        </p:spPr>
        <p:txBody>
          <a:bodyPr/>
          <a:lstStyle/>
          <a:p>
            <a:pPr algn="ctr"/>
            <a:r>
              <a:rPr lang="ru-RU" i="1" dirty="0" smtClean="0"/>
              <a:t>Сюжетно-ролевая игра - форма моделирования ребёнком, прежде всего социальных отношений и свободная импровизация, не подчинённая жёстким правилам, неизменяемым условиям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76456" cy="960136"/>
          </a:xfrm>
        </p:spPr>
        <p:txBody>
          <a:bodyPr/>
          <a:lstStyle/>
          <a:p>
            <a:pPr algn="ctr"/>
            <a:r>
              <a:rPr lang="ru-RU" sz="4000" i="1" dirty="0" smtClean="0">
                <a:solidFill>
                  <a:schemeClr val="tx1"/>
                </a:solidFill>
                <a:latin typeface="Cambria" pitchFamily="18" charset="0"/>
              </a:rPr>
              <a:t>Остановка</a:t>
            </a:r>
            <a:r>
              <a:rPr lang="ru-RU" sz="4000" i="1" dirty="0" smtClean="0">
                <a:latin typeface="Cambria" pitchFamily="18" charset="0"/>
              </a:rPr>
              <a:t> </a:t>
            </a:r>
            <a:r>
              <a:rPr lang="ru-RU" sz="4000" i="1" dirty="0" smtClean="0">
                <a:solidFill>
                  <a:schemeClr val="tx1"/>
                </a:solidFill>
                <a:latin typeface="Cambria" pitchFamily="18" charset="0"/>
              </a:rPr>
              <a:t>«Подвижная игра</a:t>
            </a:r>
            <a:r>
              <a:rPr lang="ru-RU" sz="4000" i="1" dirty="0" smtClean="0">
                <a:solidFill>
                  <a:schemeClr val="tx1"/>
                </a:solidFill>
                <a:latin typeface="Cambria" pitchFamily="18" charset="0"/>
              </a:rPr>
              <a:t>».</a:t>
            </a:r>
            <a:endParaRPr lang="ru-RU" sz="4000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7772400" cy="1509712"/>
          </a:xfrm>
        </p:spPr>
        <p:txBody>
          <a:bodyPr/>
          <a:lstStyle/>
          <a:p>
            <a:pPr algn="ctr"/>
            <a:r>
              <a:rPr lang="ru-RU" dirty="0" smtClean="0">
                <a:latin typeface="Cambria" pitchFamily="18" charset="0"/>
              </a:rPr>
              <a:t>Игры: «Стрелка, стрелка покружись», «Светофор», «К своим знакам!», «Автогонки», «Красный, желтый, зеленый!», «Тише едешь - дальше будешь!», «Быстро шагай, смотри, не зевай!» и так далее.</a:t>
            </a:r>
          </a:p>
          <a:p>
            <a:endParaRPr lang="ru-RU" dirty="0"/>
          </a:p>
        </p:txBody>
      </p:sp>
      <p:pic>
        <p:nvPicPr>
          <p:cNvPr id="3074" name="Picture 2" descr="C:\Users\ЭВМ\Desktop\Света\для дс\пдд\фото правила дд в детском саду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424847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ЭВМ\Desktop\Света\для дс\пдд\фото правила дд в детском саду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4320479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864096"/>
          </a:xfrm>
        </p:spPr>
        <p:txBody>
          <a:bodyPr/>
          <a:lstStyle/>
          <a:p>
            <a:pPr algn="ctr"/>
            <a:r>
              <a:rPr lang="ru-RU" sz="4000" i="1" dirty="0" smtClean="0">
                <a:solidFill>
                  <a:schemeClr val="tx1"/>
                </a:solidFill>
                <a:latin typeface="Cambria" pitchFamily="18" charset="0"/>
              </a:rPr>
              <a:t>Остановка</a:t>
            </a:r>
            <a:r>
              <a:rPr lang="ru-RU" sz="4000" i="1" dirty="0" smtClean="0">
                <a:latin typeface="Cambria" pitchFamily="18" charset="0"/>
              </a:rPr>
              <a:t> </a:t>
            </a:r>
            <a:r>
              <a:rPr lang="ru-RU" sz="4000" i="1" dirty="0" smtClean="0">
                <a:solidFill>
                  <a:schemeClr val="tx1"/>
                </a:solidFill>
                <a:latin typeface="Cambria" pitchFamily="18" charset="0"/>
              </a:rPr>
              <a:t>«Игры по правилам</a:t>
            </a:r>
            <a:r>
              <a:rPr lang="ru-RU" sz="4000" i="1" dirty="0" smtClean="0">
                <a:solidFill>
                  <a:schemeClr val="tx1"/>
                </a:solidFill>
                <a:latin typeface="Cambria" pitchFamily="18" charset="0"/>
              </a:rPr>
              <a:t>».</a:t>
            </a:r>
            <a:endParaRPr lang="ru-RU" sz="4000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8712968" cy="4536504"/>
          </a:xfrm>
        </p:spPr>
        <p:txBody>
          <a:bodyPr>
            <a:normAutofit fontScale="32500" lnSpcReduction="20000"/>
          </a:bodyPr>
          <a:lstStyle/>
          <a:p>
            <a:pPr marL="514350" indent="-514350"/>
            <a:r>
              <a:rPr lang="ru-RU" sz="8000" b="1" dirty="0" smtClean="0">
                <a:latin typeface="Cambria" pitchFamily="18" charset="0"/>
              </a:rPr>
              <a:t>1. Настольно – печатные игры. </a:t>
            </a:r>
          </a:p>
          <a:p>
            <a:pPr marL="514350" indent="-514350"/>
            <a:r>
              <a:rPr lang="ru-RU" sz="8000" b="1" dirty="0" smtClean="0">
                <a:latin typeface="Cambria" pitchFamily="18" charset="0"/>
              </a:rPr>
              <a:t>Например: </a:t>
            </a:r>
            <a:r>
              <a:rPr lang="ru-RU" sz="8000" dirty="0" smtClean="0">
                <a:latin typeface="Cambria" pitchFamily="18" charset="0"/>
              </a:rPr>
              <a:t>«Дорожное лото», «Оживи улицу», «Дороги нашего города», «Путешествие по городу» и др. </a:t>
            </a:r>
          </a:p>
          <a:p>
            <a:pPr marL="514350" indent="-514350"/>
            <a:endParaRPr lang="ru-RU" sz="8000" b="1" dirty="0" smtClean="0">
              <a:latin typeface="Cambria" pitchFamily="18" charset="0"/>
            </a:endParaRPr>
          </a:p>
          <a:p>
            <a:pPr marL="514350" indent="-514350"/>
            <a:endParaRPr lang="ru-RU" sz="8000" b="1" dirty="0" smtClean="0">
              <a:latin typeface="Cambria" pitchFamily="18" charset="0"/>
            </a:endParaRPr>
          </a:p>
          <a:p>
            <a:r>
              <a:rPr lang="ru-RU" sz="8000" b="1" dirty="0" smtClean="0">
                <a:latin typeface="Cambria" pitchFamily="18" charset="0"/>
              </a:rPr>
              <a:t>2. Дидактические игры. </a:t>
            </a:r>
            <a:r>
              <a:rPr lang="ru-RU" sz="8000" dirty="0" smtClean="0">
                <a:latin typeface="Cambria" pitchFamily="18" charset="0"/>
              </a:rPr>
              <a:t> Одна из действующих средств воспитания ума. В них развивается познавательная активность детей, они требуют умения расшифровывать, распутывать, разгадывать: «Разложи картинки по порядку», «Сложи картинку», «Найди лишнее», «Что нужно водителю», «Добрые и плохие поступки» и др.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76672"/>
            <a:ext cx="7772400" cy="1224136"/>
          </a:xfrm>
        </p:spPr>
        <p:txBody>
          <a:bodyPr/>
          <a:lstStyle/>
          <a:p>
            <a:pPr algn="ctr"/>
            <a:r>
              <a:rPr lang="ru-RU" sz="4000" i="1" dirty="0" smtClean="0">
                <a:solidFill>
                  <a:schemeClr val="tx1"/>
                </a:solidFill>
                <a:effectLst/>
                <a:latin typeface="Cambria" pitchFamily="18" charset="0"/>
              </a:rPr>
              <a:t>Остановка « Литературная</a:t>
            </a:r>
            <a:r>
              <a:rPr lang="ru-RU" sz="4000" i="1" dirty="0" smtClean="0">
                <a:solidFill>
                  <a:schemeClr val="tx1"/>
                </a:solidFill>
                <a:effectLst/>
                <a:latin typeface="Cambria" pitchFamily="18" charset="0"/>
              </a:rPr>
              <a:t>».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i="1" dirty="0"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712968" cy="496855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latin typeface="Cambria" pitchFamily="18" charset="0"/>
              </a:rPr>
              <a:t>Немало пословиц и поговорок о правилах </a:t>
            </a:r>
          </a:p>
          <a:p>
            <a:pPr algn="ctr"/>
            <a:r>
              <a:rPr lang="ru-RU" sz="2800" dirty="0" smtClean="0">
                <a:latin typeface="Cambria" pitchFamily="18" charset="0"/>
              </a:rPr>
              <a:t>дорожных сложено. </a:t>
            </a:r>
          </a:p>
          <a:p>
            <a:pPr algn="ctr"/>
            <a:endParaRPr lang="ru-RU" sz="2800" dirty="0" smtClean="0">
              <a:latin typeface="Cambria" pitchFamily="18" charset="0"/>
            </a:endParaRPr>
          </a:p>
          <a:p>
            <a:r>
              <a:rPr lang="ru-RU" sz="2800" b="1" dirty="0" smtClean="0"/>
              <a:t>«Семь раз погляди, </a:t>
            </a:r>
            <a:endParaRPr lang="ru-RU" sz="2800" b="1" dirty="0" smtClean="0"/>
          </a:p>
          <a:p>
            <a:r>
              <a:rPr lang="ru-RU" sz="2800" b="1" dirty="0" smtClean="0"/>
              <a:t> </a:t>
            </a:r>
            <a:r>
              <a:rPr lang="ru-RU" sz="2800" b="1" dirty="0" smtClean="0"/>
              <a:t>                                       </a:t>
            </a:r>
            <a:r>
              <a:rPr lang="ru-RU" sz="2800" b="1" dirty="0" smtClean="0"/>
              <a:t>а </a:t>
            </a:r>
            <a:r>
              <a:rPr lang="ru-RU" sz="2800" b="1" dirty="0" smtClean="0"/>
              <a:t>потом иди».</a:t>
            </a:r>
            <a:endParaRPr lang="ru-RU" sz="2800" dirty="0" smtClean="0"/>
          </a:p>
          <a:p>
            <a:r>
              <a:rPr lang="ru-RU" sz="2800" b="1" dirty="0" smtClean="0"/>
              <a:t>«Опасностей много, </a:t>
            </a:r>
            <a:endParaRPr lang="ru-RU" sz="2800" b="1" dirty="0" smtClean="0"/>
          </a:p>
          <a:p>
            <a:r>
              <a:rPr lang="ru-RU" sz="2800" b="1" dirty="0" smtClean="0"/>
              <a:t> </a:t>
            </a:r>
            <a:r>
              <a:rPr lang="ru-RU" sz="2800" b="1" dirty="0" smtClean="0"/>
              <a:t>                                           </a:t>
            </a:r>
            <a:r>
              <a:rPr lang="ru-RU" sz="2800" b="1" dirty="0" smtClean="0"/>
              <a:t>а </a:t>
            </a:r>
            <a:r>
              <a:rPr lang="ru-RU" sz="2800" b="1" dirty="0" smtClean="0"/>
              <a:t>жизнь одна».</a:t>
            </a:r>
            <a:endParaRPr lang="ru-RU" sz="2800" dirty="0" smtClean="0"/>
          </a:p>
          <a:p>
            <a:r>
              <a:rPr lang="ru-RU" sz="2800" b="1" dirty="0" smtClean="0"/>
              <a:t>«На дороге шутить – </a:t>
            </a:r>
            <a:endParaRPr lang="ru-RU" sz="2800" b="1" dirty="0" smtClean="0"/>
          </a:p>
          <a:p>
            <a:r>
              <a:rPr lang="ru-RU" sz="2800" b="1" dirty="0" smtClean="0"/>
              <a:t> </a:t>
            </a:r>
            <a:r>
              <a:rPr lang="ru-RU" sz="2800" b="1" dirty="0" smtClean="0"/>
              <a:t>                                           </a:t>
            </a:r>
            <a:r>
              <a:rPr lang="ru-RU" sz="2800" b="1" dirty="0" smtClean="0"/>
              <a:t>себе </a:t>
            </a:r>
            <a:r>
              <a:rPr lang="ru-RU" sz="2800" b="1" dirty="0" smtClean="0"/>
              <a:t>навредить».</a:t>
            </a:r>
            <a:endParaRPr lang="ru-RU" sz="2800" dirty="0" smtClean="0"/>
          </a:p>
          <a:p>
            <a:r>
              <a:rPr lang="ru-RU" sz="2800" b="1" dirty="0" smtClean="0"/>
              <a:t>«Дорожный знак не говорит, </a:t>
            </a:r>
            <a:endParaRPr lang="ru-RU" sz="2800" b="1" dirty="0" smtClean="0"/>
          </a:p>
          <a:p>
            <a:r>
              <a:rPr lang="ru-RU" sz="2800" b="1" dirty="0" smtClean="0"/>
              <a:t> </a:t>
            </a:r>
            <a:r>
              <a:rPr lang="ru-RU" sz="2800" b="1" dirty="0" smtClean="0"/>
              <a:t>                                                  </a:t>
            </a:r>
            <a:r>
              <a:rPr lang="ru-RU" sz="2800" b="1" dirty="0" smtClean="0"/>
              <a:t>а </a:t>
            </a:r>
            <a:r>
              <a:rPr lang="ru-RU" sz="2800" b="1" dirty="0" smtClean="0"/>
              <a:t>правилу учит».</a:t>
            </a:r>
            <a:endParaRPr lang="ru-RU" sz="2800" dirty="0" smtClean="0"/>
          </a:p>
          <a:p>
            <a:pPr algn="ctr"/>
            <a:endParaRPr lang="ru-RU" sz="2800" dirty="0">
              <a:latin typeface="Cambria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459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Мастер – класс «Игровые технологии в обучении детей дошкольного возраста правилам дорожного движения»</vt:lpstr>
      <vt:lpstr>Можно ли изменить ситуацию? Возможно. Если начать воспитывать дорожную азбуку с самого детства. </vt:lpstr>
      <vt:lpstr>У детей младшего дошкольного возраста нет страха, отсутствует защитная психологическая реакция на дорожную обстановку, которая свойственна взрослым. Их постоянная жажда знаний, желание открывать что-то новое часто ставит ребёнка перед реальными опасностями, в частности на улицах, и дороге. </vt:lpstr>
      <vt:lpstr>  </vt:lpstr>
      <vt:lpstr>Слайд 5</vt:lpstr>
      <vt:lpstr>Остановка  « Сюжетно – ролевая игра».</vt:lpstr>
      <vt:lpstr>Остановка «Подвижная игра».</vt:lpstr>
      <vt:lpstr>Остановка «Игры по правилам».</vt:lpstr>
      <vt:lpstr>Остановка « Литературная». </vt:lpstr>
      <vt:lpstr>Остановка «Творческая».  </vt:lpstr>
      <vt:lpstr>Остановка «Мастерская».</vt:lpstr>
      <vt:lpstr>Дорога не терпит шалости - наказывает без жалости!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«Игровые технологии в обучении детей дошкольного возраста правилам дорожного движения»</dc:title>
  <dc:creator>ЭВМ</dc:creator>
  <cp:lastModifiedBy>ЭВМ</cp:lastModifiedBy>
  <cp:revision>35</cp:revision>
  <dcterms:created xsi:type="dcterms:W3CDTF">2018-05-11T11:52:33Z</dcterms:created>
  <dcterms:modified xsi:type="dcterms:W3CDTF">2018-05-14T10:09:26Z</dcterms:modified>
</cp:coreProperties>
</file>